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embeddedFontLst>
    <p:embeddedFont>
      <p:font typeface="Raleway"/>
      <p:regular r:id="rId17"/>
      <p:bold r:id="rId18"/>
      <p:italic r:id="rId19"/>
      <p:boldItalic r:id="rId20"/>
    </p:embeddedFont>
    <p:embeddedFont>
      <p:font typeface="Lato"/>
      <p:regular r:id="rId21"/>
      <p:bold r:id="rId22"/>
      <p:italic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aleway-boldItalic.fntdata"/><Relationship Id="rId11" Type="http://schemas.openxmlformats.org/officeDocument/2006/relationships/slide" Target="slides/slide6.xml"/><Relationship Id="rId22" Type="http://schemas.openxmlformats.org/officeDocument/2006/relationships/font" Target="fonts/Lato-bold.fntdata"/><Relationship Id="rId10" Type="http://schemas.openxmlformats.org/officeDocument/2006/relationships/slide" Target="slides/slide5.xml"/><Relationship Id="rId21" Type="http://schemas.openxmlformats.org/officeDocument/2006/relationships/font" Target="fonts/Lato-regular.fntdata"/><Relationship Id="rId13" Type="http://schemas.openxmlformats.org/officeDocument/2006/relationships/slide" Target="slides/slide8.xml"/><Relationship Id="rId24" Type="http://schemas.openxmlformats.org/officeDocument/2006/relationships/font" Target="fonts/Lato-boldItalic.fntdata"/><Relationship Id="rId12" Type="http://schemas.openxmlformats.org/officeDocument/2006/relationships/slide" Target="slides/slide7.xml"/><Relationship Id="rId23" Type="http://schemas.openxmlformats.org/officeDocument/2006/relationships/font" Target="fonts/Lato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Raleway-regular.fntdata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Raleway-italic.fntdata"/><Relationship Id="rId6" Type="http://schemas.openxmlformats.org/officeDocument/2006/relationships/slide" Target="slides/slide1.xml"/><Relationship Id="rId18" Type="http://schemas.openxmlformats.org/officeDocument/2006/relationships/font" Target="fonts/Raleway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Shape 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Shape 14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Shape 14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Shape 9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Shape 10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Shape 1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Shape 11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Shape 12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Shape 12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Shape 13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Shape 11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Shape 1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Shape 1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Shape 14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" name="Shape 15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Shape 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Shape 74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Shape 7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Shape 7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Shape 77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Shape 78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Shape 7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Shape 18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Shape 1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Shape 2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Shape 21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Shape 2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Shape 2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Shape 2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Shape 2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Shape 2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" name="Shape 2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Shape 3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Shape 3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Shape 3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Shape 3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Shape 3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7" name="Shape 37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Shape 38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Shape 3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Shape 4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Shape 4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Shape 4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Shape 4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6" name="Shape 4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Shape 4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Shape 5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Shape 5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Shape 52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Shape 53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Shape 5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Shape 56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Shape 5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Shape 5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Shape 59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Shape 6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Shape 6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Shape 6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Shape 6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Shape 66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7" name="Shape 67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Shape 68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Shape 6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Shape 7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Relationship Id="rId4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1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Relationship Id="rId4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Visual Representation of Spatial Relationships in Higher Dimensions</a:t>
            </a:r>
            <a:endParaRPr sz="3600"/>
          </a:p>
        </p:txBody>
      </p:sp>
      <p:sp>
        <p:nvSpPr>
          <p:cNvPr id="87" name="Shape 87"/>
          <p:cNvSpPr txBox="1"/>
          <p:nvPr>
            <p:ph idx="1" type="subTitle"/>
          </p:nvPr>
        </p:nvSpPr>
        <p:spPr>
          <a:xfrm>
            <a:off x="729452" y="3306375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James Weichert | HL Math IA - June, 2018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It Matters</a:t>
            </a:r>
            <a:r>
              <a:rPr lang="en"/>
              <a:t>: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3" name="Shape 1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4591" y="2198025"/>
            <a:ext cx="3597412" cy="273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Shape 1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75672" y="863201"/>
            <a:ext cx="4074525" cy="4074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Shape 1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0" y="0"/>
            <a:ext cx="6858002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Problem: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3" name="Shape 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5900" y="2162425"/>
            <a:ext cx="3963825" cy="273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Shape 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2825" y="2198025"/>
            <a:ext cx="3325280" cy="273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accent3"/>
        </a:solid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Solutions: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0" name="Shape 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4412" y="2162300"/>
            <a:ext cx="3070325" cy="272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Shape 1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10764" y="2162300"/>
            <a:ext cx="2892123" cy="272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Shape 10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10776" y="110225"/>
            <a:ext cx="4158621" cy="18684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accent2"/>
        </a:solid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</a:t>
            </a:r>
            <a:r>
              <a:rPr i="1" lang="en"/>
              <a:t>Better</a:t>
            </a:r>
            <a:r>
              <a:rPr lang="en"/>
              <a:t> Solutions: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8" name="Shape 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5425" y="2256775"/>
            <a:ext cx="6576451" cy="260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Shape 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5162" y="327453"/>
            <a:ext cx="4853674" cy="235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Shape 114"/>
          <p:cNvPicPr preferRelativeResize="0"/>
          <p:nvPr/>
        </p:nvPicPr>
        <p:blipFill rotWithShape="1">
          <a:blip r:embed="rId4">
            <a:alphaModFix/>
          </a:blip>
          <a:srcRect b="0" l="8925" r="0" t="0"/>
          <a:stretch/>
        </p:blipFill>
        <p:spPr>
          <a:xfrm>
            <a:off x="2447439" y="2989273"/>
            <a:ext cx="4177900" cy="147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accent2"/>
        </a:solid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</a:t>
            </a:r>
            <a:r>
              <a:rPr i="1" lang="en"/>
              <a:t>Better</a:t>
            </a:r>
            <a:r>
              <a:rPr lang="en"/>
              <a:t> Solutions: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0" name="Shape 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31113" y="2056975"/>
            <a:ext cx="3285075" cy="2916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Shape 125"/>
          <p:cNvPicPr preferRelativeResize="0"/>
          <p:nvPr/>
        </p:nvPicPr>
        <p:blipFill rotWithShape="1">
          <a:blip r:embed="rId3">
            <a:alphaModFix/>
          </a:blip>
          <a:srcRect b="0" l="1191" r="7191" t="0"/>
          <a:stretch/>
        </p:blipFill>
        <p:spPr>
          <a:xfrm>
            <a:off x="523050" y="1875188"/>
            <a:ext cx="8097901" cy="139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accent2"/>
        </a:solidFill>
      </p:bgPr>
    </p:bg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</a:t>
            </a:r>
            <a:r>
              <a:rPr i="1" lang="en"/>
              <a:t>Better</a:t>
            </a:r>
            <a:r>
              <a:rPr lang="en"/>
              <a:t> Solutions: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1" name="Shape 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4013" y="2065775"/>
            <a:ext cx="4030025" cy="288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Shape 1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33934" y="2065775"/>
            <a:ext cx="3126046" cy="2880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Shape 137"/>
          <p:cNvPicPr preferRelativeResize="0"/>
          <p:nvPr/>
        </p:nvPicPr>
        <p:blipFill rotWithShape="1">
          <a:blip r:embed="rId3">
            <a:alphaModFix/>
          </a:blip>
          <a:srcRect b="0" l="2200" r="3361" t="0"/>
          <a:stretch/>
        </p:blipFill>
        <p:spPr>
          <a:xfrm>
            <a:off x="398475" y="761025"/>
            <a:ext cx="8347074" cy="136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